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65" r:id="rId4"/>
    <p:sldId id="264" r:id="rId5"/>
    <p:sldId id="266" r:id="rId6"/>
    <p:sldId id="274" r:id="rId7"/>
    <p:sldId id="276" r:id="rId8"/>
    <p:sldId id="270" r:id="rId9"/>
  </p:sldIdLst>
  <p:sldSz cx="12192000" cy="6858000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еонид Касаткин" initials="ЛК" lastIdx="2" clrIdx="0">
    <p:extLst>
      <p:ext uri="{19B8F6BF-5375-455C-9EA6-DF929625EA0E}">
        <p15:presenceInfo xmlns:p15="http://schemas.microsoft.com/office/powerpoint/2012/main" userId="ad01707ecc4a790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714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0-05T15:57:12.088" idx="1">
    <p:pos x="10" y="10"/>
    <p:text>Нет описания проблемы и описания того, как сервис решает конкретную проблему, желательно в деньгах.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0-05T15:57:45.060" idx="2">
    <p:pos x="10" y="10"/>
    <p:text>Выдумать кейс, с Теремком. взять с листка фото. Теремок при открытии новых точек теряет 4-7 млн, после внедрения клиентомера пропорция уменьшится и они перестанут терять ХХХХ денег. Кейс выдуманный, сейчас в работе.</p:text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1BF8B-6F21-8542-A750-E11AD7E61EA1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94BC4-3AC7-1042-827A-B0CE322BD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303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6FA40-CB73-964C-AF4A-76643A479BC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49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6FA40-CB73-964C-AF4A-76643A479BC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174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6FA40-CB73-964C-AF4A-76643A479BC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460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6FA40-CB73-964C-AF4A-76643A479BC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460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914400" y="2130433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546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34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977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8096264" y="4643447"/>
            <a:ext cx="3524275" cy="1285884"/>
          </a:xfrm>
        </p:spPr>
        <p:txBody>
          <a:bodyPr>
            <a:noAutofit/>
          </a:bodyPr>
          <a:lstStyle>
            <a:lvl1pPr marL="0" indent="0">
              <a:spcBef>
                <a:spcPts val="500"/>
              </a:spcBef>
              <a:buFontTx/>
              <a:buNone/>
              <a:defRPr sz="2000" baseline="0">
                <a:solidFill>
                  <a:schemeClr val="bg1"/>
                </a:solidFill>
                <a:latin typeface="Core Sans NR 35 Light" pitchFamily="34" charset="0"/>
              </a:defRPr>
            </a:lvl1pPr>
            <a:lvl2pPr>
              <a:buFontTx/>
              <a:buNone/>
              <a:defRPr sz="2000">
                <a:solidFill>
                  <a:schemeClr val="bg1"/>
                </a:solidFill>
                <a:latin typeface="Core Sans NR 35 Light" pitchFamily="34" charset="0"/>
              </a:defRPr>
            </a:lvl2pPr>
            <a:lvl3pPr>
              <a:buFontTx/>
              <a:buNone/>
              <a:defRPr sz="2000">
                <a:solidFill>
                  <a:schemeClr val="bg1"/>
                </a:solidFill>
                <a:latin typeface="Core Sans NR 35 Light" pitchFamily="34" charset="0"/>
              </a:defRPr>
            </a:lvl3pPr>
            <a:lvl4pPr>
              <a:buFontTx/>
              <a:buNone/>
              <a:defRPr sz="2000">
                <a:solidFill>
                  <a:schemeClr val="bg1"/>
                </a:solidFill>
                <a:latin typeface="Core Sans NR 35 Light" pitchFamily="34" charset="0"/>
              </a:defRPr>
            </a:lvl4pPr>
            <a:lvl5pPr>
              <a:buFontTx/>
              <a:buNone/>
              <a:defRPr sz="2000">
                <a:solidFill>
                  <a:schemeClr val="bg1"/>
                </a:solidFill>
                <a:latin typeface="Core Sans NR 35 Light" pitchFamily="34" charset="0"/>
              </a:defRPr>
            </a:lvl5pPr>
          </a:lstStyle>
          <a:p>
            <a:pPr lvl="0"/>
            <a:r>
              <a:rPr lang="ru-RU" dirty="0" smtClean="0"/>
              <a:t>Название </a:t>
            </a:r>
            <a:br>
              <a:rPr lang="ru-RU" dirty="0" smtClean="0"/>
            </a:br>
            <a:r>
              <a:rPr lang="ru-RU" dirty="0" smtClean="0"/>
              <a:t>презентации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8096264" y="5929331"/>
            <a:ext cx="3048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Core Sans NR 35 Light" pitchFamily="34" charset="0"/>
              </a:rPr>
              <a:t>Фон</a:t>
            </a:r>
            <a:r>
              <a:rPr lang="ru-RU" sz="1400" baseline="0" dirty="0" smtClean="0">
                <a:solidFill>
                  <a:schemeClr val="bg1"/>
                </a:solidFill>
                <a:latin typeface="Core Sans NR 35 Light" pitchFamily="34" charset="0"/>
              </a:rPr>
              <a:t>д развития </a:t>
            </a:r>
          </a:p>
          <a:p>
            <a:r>
              <a:rPr lang="ru-RU" sz="1400" baseline="0" dirty="0" smtClean="0">
                <a:solidFill>
                  <a:schemeClr val="bg1"/>
                </a:solidFill>
                <a:latin typeface="Core Sans NR 35 Light" pitchFamily="34" charset="0"/>
              </a:rPr>
              <a:t>интернет-инициатив</a:t>
            </a:r>
            <a:endParaRPr lang="ru-RU" sz="1400" dirty="0">
              <a:solidFill>
                <a:schemeClr val="bg1"/>
              </a:solidFill>
              <a:latin typeface="Core Sans NR 35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998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43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92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138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8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638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629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27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09614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8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14" y="1435104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527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44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53754-534F-1947-9B16-D36E79D54421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9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53754-534F-1947-9B16-D36E79D54421}" type="datetimeFigureOut">
              <a:rPr lang="ru-RU" smtClean="0"/>
              <a:t>07.10.2016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52E63-0492-4B4D-9534-498D8953E4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176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12"/>
          <p:cNvGrpSpPr/>
          <p:nvPr/>
        </p:nvGrpSpPr>
        <p:grpSpPr>
          <a:xfrm>
            <a:off x="2973326" y="1813900"/>
            <a:ext cx="6481058" cy="1500199"/>
            <a:chOff x="2484000" y="2500306"/>
            <a:chExt cx="6481058" cy="1500198"/>
          </a:xfrm>
        </p:grpSpPr>
        <p:sp>
          <p:nvSpPr>
            <p:cNvPr id="6" name="Заголовок 1"/>
            <p:cNvSpPr txBox="1">
              <a:spLocks/>
            </p:cNvSpPr>
            <p:nvPr/>
          </p:nvSpPr>
          <p:spPr>
            <a:xfrm>
              <a:off x="4714876" y="2500306"/>
              <a:ext cx="4250182" cy="150019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>
                <a:defRPr sz="6000">
                  <a:latin typeface="Core Sans NR 35 Light" pitchFamily="34" charset="0"/>
                </a:defRPr>
              </a:lvl1pPr>
            </a:lstStyle>
            <a:p>
              <a:pPr lvl="0">
                <a:spcBef>
                  <a:spcPct val="0"/>
                </a:spcBef>
                <a:defRPr/>
              </a:pPr>
              <a:r>
                <a:rPr lang="ru-RU" sz="4800" dirty="0" err="1">
                  <a:ea typeface="+mj-ea"/>
                  <a:cs typeface="+mj-cs"/>
                </a:rPr>
                <a:t>Трэкшн</a:t>
              </a:r>
              <a:r>
                <a:rPr lang="ru-RU" sz="4800" dirty="0">
                  <a:ea typeface="+mj-ea"/>
                  <a:cs typeface="+mj-cs"/>
                </a:rPr>
                <a:t>-митинг (ТМ)</a:t>
              </a:r>
            </a:p>
          </p:txBody>
        </p:sp>
        <p:pic>
          <p:nvPicPr>
            <p:cNvPr id="7" name="Рисунок 11" descr="free-logo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84000" y="3042000"/>
              <a:ext cx="2143140" cy="640194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2972751" y="184533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58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2965" y="1922293"/>
            <a:ext cx="87497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/>
              <a:t/>
            </a:r>
            <a:br>
              <a:rPr lang="ru-RU" sz="4400" b="1" dirty="0"/>
            </a:br>
            <a:endParaRPr lang="ru-RU" sz="4400" b="1" dirty="0"/>
          </a:p>
          <a:p>
            <a:pPr algn="ctr"/>
            <a:r>
              <a:rPr lang="ru-RU" sz="2800" i="1" dirty="0" smtClean="0"/>
              <a:t>ТМ2</a:t>
            </a:r>
            <a:endParaRPr lang="ru-RU" sz="2800" dirty="0"/>
          </a:p>
          <a:p>
            <a:pPr algn="ctr"/>
            <a:r>
              <a:rPr lang="ru-RU" sz="2800" i="1" dirty="0" smtClean="0"/>
              <a:t>26 сентября — 1 октября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002" y="1826759"/>
            <a:ext cx="4945380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24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806245" y="192706"/>
            <a:ext cx="46773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Описание проекта</a:t>
            </a:r>
            <a:endParaRPr lang="ru-RU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80721" y="1169930"/>
            <a:ext cx="105148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Клиентомер</a:t>
            </a:r>
            <a:r>
              <a:rPr lang="ru-RU" sz="1600" dirty="0"/>
              <a:t> — сервис аналитики и привлечения клиентов по </a:t>
            </a:r>
            <a:r>
              <a:rPr lang="ru-RU" sz="1600" dirty="0" err="1" smtClean="0"/>
              <a:t>вайфай</a:t>
            </a:r>
            <a:r>
              <a:rPr lang="en-US" sz="1600" dirty="0" smtClean="0"/>
              <a:t>.</a:t>
            </a:r>
            <a:endParaRPr lang="ru-RU" sz="1600" dirty="0" smtClean="0"/>
          </a:p>
          <a:p>
            <a:endParaRPr lang="ru-RU" sz="1600" dirty="0" smtClean="0"/>
          </a:p>
          <a:p>
            <a:r>
              <a:rPr lang="ru-RU" sz="1600" b="1" dirty="0" smtClean="0"/>
              <a:t>Сетевые магазины или рестораны:</a:t>
            </a:r>
            <a:r>
              <a:rPr lang="ru-RU" sz="1600" dirty="0" smtClean="0"/>
              <a:t> неполные данные для определения эффективность точек продаж.</a:t>
            </a:r>
          </a:p>
          <a:p>
            <a:r>
              <a:rPr lang="ru-RU" sz="1600" b="1" dirty="0" smtClean="0"/>
              <a:t>Одиночные рестораны: </a:t>
            </a:r>
            <a:r>
              <a:rPr lang="ru-RU" sz="1600" dirty="0" smtClean="0"/>
              <a:t>проблема удержания </a:t>
            </a:r>
            <a:r>
              <a:rPr lang="ru-RU" sz="1600" dirty="0"/>
              <a:t>старых клиентов </a:t>
            </a:r>
            <a:r>
              <a:rPr lang="ru-RU" sz="1600" dirty="0" smtClean="0"/>
              <a:t>и </a:t>
            </a:r>
            <a:r>
              <a:rPr lang="ru-RU" sz="1600" dirty="0"/>
              <a:t>привлечения </a:t>
            </a:r>
            <a:r>
              <a:rPr lang="ru-RU" sz="1600" dirty="0" smtClean="0"/>
              <a:t>новых.</a:t>
            </a:r>
          </a:p>
          <a:p>
            <a:r>
              <a:rPr lang="ru-RU" sz="1600" b="1" dirty="0" smtClean="0"/>
              <a:t>Риэлторы:</a:t>
            </a:r>
            <a:r>
              <a:rPr lang="ru-RU" sz="1600" dirty="0" smtClean="0"/>
              <a:t> проблема долгого срока сделок по аренде и покупке ком. недвижимости.</a:t>
            </a:r>
          </a:p>
          <a:p>
            <a:r>
              <a:rPr lang="ru-RU" sz="1600" b="1" dirty="0" smtClean="0"/>
              <a:t>Бизнес, ориентированный на поток посетителей</a:t>
            </a:r>
            <a:r>
              <a:rPr lang="ru-RU" sz="1600" dirty="0" smtClean="0"/>
              <a:t>: высокие риски при открытии новых точек продаж.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 smtClean="0"/>
          </a:p>
          <a:p>
            <a:r>
              <a:rPr lang="ru-RU" sz="1600" b="1" dirty="0" smtClean="0"/>
              <a:t>Решение: </a:t>
            </a:r>
            <a:r>
              <a:rPr lang="ru-RU" sz="1600" dirty="0" smtClean="0"/>
              <a:t>Статистика посетителей по </a:t>
            </a:r>
            <a:r>
              <a:rPr lang="ru-RU" sz="1600" dirty="0" err="1" smtClean="0"/>
              <a:t>вайфай</a:t>
            </a:r>
            <a:r>
              <a:rPr lang="ru-RU" sz="1600" dirty="0" smtClean="0"/>
              <a:t> внутри заведения, проходящего потока и портрета клиента для целей аналитики, а также для сбора отзывов, догоняющей и локальной рекламы через интернет. </a:t>
            </a:r>
          </a:p>
          <a:p>
            <a:endParaRPr lang="ru-RU" sz="1600" dirty="0" smtClean="0"/>
          </a:p>
          <a:p>
            <a:r>
              <a:rPr lang="ru-RU" sz="1600" dirty="0" smtClean="0"/>
              <a:t>Приносит клиентам пользу:</a:t>
            </a:r>
            <a:endParaRPr lang="ru-RU" sz="1600" dirty="0"/>
          </a:p>
          <a:p>
            <a:pPr marL="342900" indent="-342900">
              <a:buAutoNum type="arabicPeriod"/>
            </a:pPr>
            <a:r>
              <a:rPr lang="ru-RU" sz="1600" dirty="0" smtClean="0"/>
              <a:t>Повышение качества оценки эффективности точек продаж для сетевых магазинов и ресторанов за счёт анализа статистики посетителей по </a:t>
            </a:r>
            <a:r>
              <a:rPr lang="ru-RU" sz="1600" dirty="0" err="1" smtClean="0"/>
              <a:t>вайфай</a:t>
            </a:r>
            <a:r>
              <a:rPr lang="ru-RU" sz="1600" dirty="0" smtClean="0"/>
              <a:t>.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Привлечение новых и возврат существующих клиентов для одиночных ресторанов.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Более быстрая сдача в аренду или продажу коммерческих помещений под магазин или ресторан за счёт более точных данных о проходящем потоке и портрете клиента.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Снижение рисков для бизнеса при поиске новых помещений под магазин или ресторан за счёт более </a:t>
            </a:r>
            <a:r>
              <a:rPr lang="ru-RU" sz="1600" dirty="0"/>
              <a:t>точных данных о проходящем потоке и портрете клиента.</a:t>
            </a:r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26968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92965" y="197953"/>
            <a:ext cx="8749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Кейс использования продукта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92965" y="1488494"/>
            <a:ext cx="86097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ym typeface="Wingdings" panose="05000000000000000000" pitchFamily="2" charset="2"/>
              </a:rPr>
              <a:t>Ресторан </a:t>
            </a:r>
            <a:r>
              <a:rPr lang="en-US" sz="2000" dirty="0" err="1" smtClean="0">
                <a:sym typeface="Wingdings" panose="05000000000000000000" pitchFamily="2" charset="2"/>
              </a:rPr>
              <a:t>BeerBurger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ru-RU" sz="2000" dirty="0" smtClean="0">
                <a:sym typeface="Wingdings" panose="05000000000000000000" pitchFamily="2" charset="2"/>
              </a:rPr>
              <a:t>установил Клиентомер в продающийся ресторан для тестирования проходящего потока на неделю. На основании полученных данных владельцы ресторана решили купить это помещение для расширения сети.</a:t>
            </a:r>
            <a:endParaRPr lang="ru-RU" sz="2000" dirty="0">
              <a:sym typeface="Wingdings" panose="05000000000000000000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95237" y="3739436"/>
            <a:ext cx="8609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ym typeface="Wingdings" panose="05000000000000000000" pitchFamily="2" charset="2"/>
              </a:rPr>
              <a:t>Ресторан «</a:t>
            </a:r>
            <a:r>
              <a:rPr lang="ru-RU" sz="2000" dirty="0" err="1" smtClean="0">
                <a:sym typeface="Wingdings" panose="05000000000000000000" pitchFamily="2" charset="2"/>
              </a:rPr>
              <a:t>Помегранате</a:t>
            </a:r>
            <a:r>
              <a:rPr lang="ru-RU" sz="2000" dirty="0" smtClean="0">
                <a:sym typeface="Wingdings" panose="05000000000000000000" pitchFamily="2" charset="2"/>
              </a:rPr>
              <a:t>» установил систему мгновенных отзывов по </a:t>
            </a:r>
            <a:r>
              <a:rPr lang="en-US" sz="2000" dirty="0" smtClean="0">
                <a:sym typeface="Wingdings" panose="05000000000000000000" pitchFamily="2" charset="2"/>
              </a:rPr>
              <a:t>Wi-Fi </a:t>
            </a:r>
            <a:r>
              <a:rPr lang="ru-RU" sz="2000" dirty="0" smtClean="0">
                <a:sym typeface="Wingdings" panose="05000000000000000000" pitchFamily="2" charset="2"/>
              </a:rPr>
              <a:t>и получает</a:t>
            </a:r>
            <a:r>
              <a:rPr lang="en-US" sz="2000" dirty="0" smtClean="0">
                <a:sym typeface="Wingdings" panose="05000000000000000000" pitchFamily="2" charset="2"/>
              </a:rPr>
              <a:t> </a:t>
            </a:r>
            <a:r>
              <a:rPr lang="ru-RU" sz="2000" dirty="0" smtClean="0">
                <a:sym typeface="Wingdings" panose="05000000000000000000" pitchFamily="2" charset="2"/>
              </a:rPr>
              <a:t>ежедневно по 5 сообщений от гостей, что помогает решать проблемы с негативными отзывами ещё на стадии визита в ресторан.</a:t>
            </a:r>
          </a:p>
        </p:txBody>
      </p:sp>
    </p:spTree>
    <p:extLst>
      <p:ext uri="{BB962C8B-B14F-4D97-AF65-F5344CB8AC3E}">
        <p14:creationId xmlns:p14="http://schemas.microsoft.com/office/powerpoint/2010/main" val="319587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2965" y="197954"/>
            <a:ext cx="8749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Цель на акселерацию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92965" y="1365661"/>
            <a:ext cx="85363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dirty="0" smtClean="0"/>
              <a:t>Достичь оборота в </a:t>
            </a:r>
            <a:r>
              <a:rPr lang="en-US" sz="2800" dirty="0" smtClean="0"/>
              <a:t>XXXXXXXX  </a:t>
            </a:r>
            <a:r>
              <a:rPr lang="ru-RU" sz="2800" dirty="0" smtClean="0"/>
              <a:t>за </a:t>
            </a:r>
            <a:r>
              <a:rPr lang="ru-RU" sz="2800" dirty="0" smtClean="0"/>
              <a:t>декабрь</a:t>
            </a:r>
            <a:r>
              <a:rPr lang="ru-RU" sz="2800" dirty="0"/>
              <a:t>,</a:t>
            </a:r>
            <a:r>
              <a:rPr lang="en-US" sz="2800" dirty="0" smtClean="0"/>
              <a:t> </a:t>
            </a:r>
            <a:r>
              <a:rPr lang="ru-RU" sz="2800" dirty="0" smtClean="0"/>
              <a:t>что соответствует </a:t>
            </a:r>
            <a:r>
              <a:rPr lang="en-US" sz="2800" dirty="0" smtClean="0"/>
              <a:t>XXXXXX </a:t>
            </a:r>
            <a:r>
              <a:rPr lang="ru-RU" sz="2800" dirty="0" smtClean="0"/>
              <a:t>постоянным </a:t>
            </a:r>
            <a:r>
              <a:rPr lang="ru-RU" sz="2800" dirty="0" smtClean="0"/>
              <a:t>клиентам с ежемесячными оплатами и докажет востребованность услуги на рынке.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Отработать бизнес-модель и подготовить её к масштабируемому росту: предложить решения найденных проблем клиентов, а также отстроить положительную юнит экономику и готовность к кратному росту.</a:t>
            </a:r>
          </a:p>
          <a:p>
            <a:pPr marL="514350" indent="-514350">
              <a:buAutoNum type="arabicPeriod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2251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2965" y="197955"/>
            <a:ext cx="8749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/>
              <a:t>Подведение итогов работы на </a:t>
            </a:r>
            <a:r>
              <a:rPr lang="ru-RU" sz="4000" b="1" dirty="0" smtClean="0"/>
              <a:t>неделе</a:t>
            </a:r>
            <a:endParaRPr lang="ru-RU" sz="4000" b="1" dirty="0"/>
          </a:p>
        </p:txBody>
      </p:sp>
      <p:sp>
        <p:nvSpPr>
          <p:cNvPr id="6" name="Shape 172"/>
          <p:cNvSpPr txBox="1"/>
          <p:nvPr/>
        </p:nvSpPr>
        <p:spPr>
          <a:xfrm>
            <a:off x="5477862" y="1222551"/>
            <a:ext cx="6300155" cy="53459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24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Факт:</a:t>
            </a:r>
            <a:endParaRPr lang="ru-RU"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6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 интервью </a:t>
            </a:r>
            <a:r>
              <a:rPr lang="ru-RU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 ресторанами.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6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интервью </a:t>
            </a:r>
            <a:r>
              <a:rPr lang="ru-RU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 хостелами.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6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 интервью </a:t>
            </a:r>
            <a:r>
              <a:rPr lang="ru-RU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 риэлторами.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ru-RU" sz="16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интервью </a:t>
            </a:r>
            <a:r>
              <a:rPr lang="ru-RU" sz="16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 магазинами.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ru-RU" sz="160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SzPct val="25000"/>
            </a:pPr>
            <a:r>
              <a:rPr lang="ru-RU" sz="2400" b="1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Зафиксированы боли:</a:t>
            </a:r>
            <a:r>
              <a:rPr lang="ru-RU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ru-RU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600" b="1" dirty="0" smtClean="0"/>
              <a:t>Сетевые </a:t>
            </a:r>
            <a:r>
              <a:rPr lang="ru-RU" sz="1600" b="1" dirty="0"/>
              <a:t>магазины или рестораны:</a:t>
            </a:r>
            <a:r>
              <a:rPr lang="ru-RU" sz="1600" dirty="0"/>
              <a:t> неполные данные для определения </a:t>
            </a:r>
            <a:r>
              <a:rPr lang="ru-RU" sz="1600" dirty="0" smtClean="0"/>
              <a:t>эффективности </a:t>
            </a:r>
            <a:r>
              <a:rPr lang="ru-RU" sz="1600" dirty="0"/>
              <a:t>точек продаж</a:t>
            </a:r>
            <a:r>
              <a:rPr lang="ru-RU" sz="1600" dirty="0" smtClean="0"/>
              <a:t>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ru-RU" sz="1600" dirty="0"/>
          </a:p>
          <a:p>
            <a:r>
              <a:rPr lang="ru-RU" sz="1600" b="1" dirty="0"/>
              <a:t>Одиночные рестораны: </a:t>
            </a:r>
            <a:r>
              <a:rPr lang="ru-RU" sz="1600" dirty="0"/>
              <a:t>проблема удержания старых клиентов и привлечения новых.</a:t>
            </a:r>
          </a:p>
          <a:p>
            <a:endParaRPr lang="ru-RU" sz="1600" b="1" dirty="0" smtClean="0"/>
          </a:p>
          <a:p>
            <a:r>
              <a:rPr lang="ru-RU" sz="1600" b="1" dirty="0" smtClean="0"/>
              <a:t>Риэлторы</a:t>
            </a:r>
            <a:r>
              <a:rPr lang="ru-RU" sz="1600" b="1" dirty="0"/>
              <a:t>:</a:t>
            </a:r>
            <a:r>
              <a:rPr lang="ru-RU" sz="1600" dirty="0"/>
              <a:t> проблема долгого срока сделок по аренде и покупке ком. недвижимости.</a:t>
            </a:r>
          </a:p>
          <a:p>
            <a:endParaRPr lang="ru-RU" sz="1600" b="1" dirty="0" smtClean="0"/>
          </a:p>
          <a:p>
            <a:r>
              <a:rPr lang="ru-RU" sz="1600" b="1" dirty="0" smtClean="0"/>
              <a:t>Бизнес</a:t>
            </a:r>
            <a:r>
              <a:rPr lang="ru-RU" sz="1600" b="1" dirty="0"/>
              <a:t>, ориентированный на поток посетителей</a:t>
            </a:r>
            <a:r>
              <a:rPr lang="ru-RU" sz="1600" dirty="0"/>
              <a:t>: высокие риски при открытии новых точек продаж.</a:t>
            </a:r>
            <a:endParaRPr lang="ru-RU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73"/>
          <p:cNvSpPr txBox="1"/>
          <p:nvPr/>
        </p:nvSpPr>
        <p:spPr>
          <a:xfrm>
            <a:off x="577756" y="1188616"/>
            <a:ext cx="4512859" cy="43223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SzPct val="61111"/>
              <a:buNone/>
            </a:pPr>
            <a:r>
              <a:rPr lang="ru-RU" sz="2400" b="1" dirty="0" smtClean="0">
                <a:solidFill>
                  <a:schemeClr val="dk1"/>
                </a:solidFill>
              </a:rPr>
              <a:t>План:</a:t>
            </a:r>
          </a:p>
          <a:p>
            <a:r>
              <a:rPr lang="ru-RU" sz="1600" b="1" dirty="0" smtClean="0"/>
              <a:t>5 интервью </a:t>
            </a:r>
            <a:r>
              <a:rPr lang="ru-RU" sz="1600" dirty="0"/>
              <a:t>с руководителями </a:t>
            </a:r>
            <a:r>
              <a:rPr lang="ru-RU" sz="1600" dirty="0" smtClean="0"/>
              <a:t>ресторанов</a:t>
            </a:r>
            <a:endParaRPr lang="ru-RU" sz="1600" dirty="0"/>
          </a:p>
          <a:p>
            <a:r>
              <a:rPr lang="ru-RU" sz="1600" dirty="0"/>
              <a:t>чтобы понять, есть ли у них проблема измерения эффективности </a:t>
            </a:r>
            <a:r>
              <a:rPr lang="ru-RU" sz="1600" dirty="0" smtClean="0"/>
              <a:t>бизнес-решений и </a:t>
            </a:r>
            <a:r>
              <a:rPr lang="ru-RU" sz="1600" dirty="0"/>
              <a:t>как </a:t>
            </a:r>
            <a:r>
              <a:rPr lang="ru-RU" sz="1600" dirty="0" smtClean="0"/>
              <a:t>они </a:t>
            </a:r>
            <a:r>
              <a:rPr lang="ru-RU" sz="1600" dirty="0"/>
              <a:t>работают с негативными отзывами и какие при этом возникают </a:t>
            </a:r>
            <a:r>
              <a:rPr lang="ru-RU" sz="1600" dirty="0" smtClean="0"/>
              <a:t>проблемы.</a:t>
            </a:r>
          </a:p>
          <a:p>
            <a:r>
              <a:rPr lang="ru-RU" sz="1600" b="1" dirty="0" smtClean="0"/>
              <a:t>5 интервью</a:t>
            </a:r>
            <a:r>
              <a:rPr lang="ru-RU" sz="1600" dirty="0" smtClean="0"/>
              <a:t> </a:t>
            </a:r>
            <a:r>
              <a:rPr lang="ru-RU" sz="1600" dirty="0"/>
              <a:t>с руководителями </a:t>
            </a:r>
            <a:r>
              <a:rPr lang="ru-RU" sz="1600" dirty="0" smtClean="0"/>
              <a:t>магазинов</a:t>
            </a:r>
            <a:endParaRPr lang="ru-RU" sz="1600" dirty="0"/>
          </a:p>
          <a:p>
            <a:r>
              <a:rPr lang="ru-RU" sz="1600" dirty="0"/>
              <a:t>чтобы понять, есть ли у них проблема измерения эффективности бизнес-решений.</a:t>
            </a:r>
          </a:p>
          <a:p>
            <a:endParaRPr lang="ru-RU" sz="1600" dirty="0"/>
          </a:p>
          <a:p>
            <a:pPr lvl="0">
              <a:lnSpc>
                <a:spcPct val="115000"/>
              </a:lnSpc>
              <a:buSzPct val="61111"/>
            </a:pPr>
            <a:r>
              <a:rPr lang="ru-RU" sz="2400" b="1" dirty="0" smtClean="0">
                <a:solidFill>
                  <a:schemeClr val="dk1"/>
                </a:solidFill>
              </a:rPr>
              <a:t>Результат:</a:t>
            </a:r>
            <a:r>
              <a:rPr lang="en-US" sz="2400" b="1" dirty="0" smtClean="0">
                <a:solidFill>
                  <a:schemeClr val="dk1"/>
                </a:solidFill>
              </a:rPr>
              <a:t> </a:t>
            </a:r>
            <a:r>
              <a:rPr lang="en-US" sz="1600" dirty="0" smtClean="0">
                <a:solidFill>
                  <a:schemeClr val="dk1"/>
                </a:solidFill>
              </a:rPr>
              <a:t/>
            </a:r>
            <a:br>
              <a:rPr lang="en-US" sz="1600" dirty="0" smtClean="0">
                <a:solidFill>
                  <a:schemeClr val="dk1"/>
                </a:solidFill>
              </a:rPr>
            </a:br>
            <a:r>
              <a:rPr lang="ru-RU" sz="1600" dirty="0" smtClean="0"/>
              <a:t>Таблица</a:t>
            </a:r>
            <a:r>
              <a:rPr lang="ru-RU" sz="1600" dirty="0"/>
              <a:t>, в которой </a:t>
            </a:r>
            <a:r>
              <a:rPr lang="ru-RU" sz="1600" dirty="0" smtClean="0"/>
              <a:t>собраны основные </a:t>
            </a:r>
            <a:r>
              <a:rPr lang="ru-RU" sz="1600" dirty="0"/>
              <a:t>боли клиентов, которые </a:t>
            </a:r>
            <a:r>
              <a:rPr lang="ru-RU" sz="1600" dirty="0" smtClean="0"/>
              <a:t>выявятся при проблемном интервью.</a:t>
            </a:r>
            <a:endParaRPr lang="ru-RU" sz="16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00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2965" y="197955"/>
            <a:ext cx="8749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Выводы из интервью</a:t>
            </a:r>
            <a:endParaRPr lang="ru-RU" sz="4000" b="1" dirty="0"/>
          </a:p>
        </p:txBody>
      </p:sp>
      <p:sp>
        <p:nvSpPr>
          <p:cNvPr id="5" name="Shape 172"/>
          <p:cNvSpPr txBox="1"/>
          <p:nvPr/>
        </p:nvSpPr>
        <p:spPr>
          <a:xfrm>
            <a:off x="777922" y="1222551"/>
            <a:ext cx="11000095" cy="53459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SzPct val="25000"/>
            </a:pPr>
            <a:r>
              <a:rPr lang="ru-RU" sz="1600" b="1" dirty="0" smtClean="0"/>
              <a:t>Сетевые и одиночные магазины:</a:t>
            </a:r>
            <a:r>
              <a:rPr lang="ru-RU" sz="1600" dirty="0" smtClean="0"/>
              <a:t> Статистика по </a:t>
            </a:r>
            <a:r>
              <a:rPr lang="ru-RU" sz="1600" dirty="0" err="1" smtClean="0"/>
              <a:t>вайфай</a:t>
            </a:r>
            <a:r>
              <a:rPr lang="ru-RU" sz="1600" dirty="0" smtClean="0"/>
              <a:t> не принесет ощутимой пользы для большинства клиентов. </a:t>
            </a:r>
          </a:p>
          <a:p>
            <a:pPr lvl="0">
              <a:buSzPct val="25000"/>
            </a:pPr>
            <a:r>
              <a:rPr lang="ru-RU" sz="1600" dirty="0" smtClean="0"/>
              <a:t>Есть проблема привлечения локальных клиентов и догоняющей рекламы для старых. Решают разработкой мобильных приложений → малый охват и высокая стоимость.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lang="ru-RU" sz="1600" dirty="0"/>
          </a:p>
          <a:p>
            <a:r>
              <a:rPr lang="ru-RU" sz="1600" b="1" dirty="0"/>
              <a:t>Одиночные рестораны: </a:t>
            </a:r>
            <a:r>
              <a:rPr lang="ru-RU" sz="1600" dirty="0"/>
              <a:t>Статистика по </a:t>
            </a:r>
            <a:r>
              <a:rPr lang="ru-RU" sz="1600" dirty="0" err="1"/>
              <a:t>вайфай</a:t>
            </a:r>
            <a:r>
              <a:rPr lang="ru-RU" sz="1600" dirty="0"/>
              <a:t> не принесет ощутимой пользы для большинства клиентов. </a:t>
            </a:r>
            <a:r>
              <a:rPr lang="ru-RU" sz="1600" dirty="0" smtClean="0"/>
              <a:t>Проблема </a:t>
            </a:r>
            <a:r>
              <a:rPr lang="ru-RU" sz="1600" dirty="0"/>
              <a:t>удержания старых клиентов и привлечения </a:t>
            </a:r>
            <a:r>
              <a:rPr lang="ru-RU" sz="1600" dirty="0" smtClean="0"/>
              <a:t>новых, пытаются решать в основном за счёт сервиса, хорошей кухни и работы в </a:t>
            </a:r>
            <a:r>
              <a:rPr lang="ru-RU" sz="1600" dirty="0" err="1" smtClean="0"/>
              <a:t>соцсетях</a:t>
            </a:r>
            <a:r>
              <a:rPr lang="ru-RU" sz="1600" dirty="0" smtClean="0"/>
              <a:t>. Проблема получения отзывов на месте для повышения </a:t>
            </a:r>
            <a:r>
              <a:rPr lang="ru-RU" sz="1600" dirty="0" err="1" smtClean="0"/>
              <a:t>возвращаемости</a:t>
            </a:r>
            <a:r>
              <a:rPr lang="ru-RU" sz="1600" dirty="0" smtClean="0"/>
              <a:t> + страх негатива от клиентов на порталах. </a:t>
            </a:r>
          </a:p>
          <a:p>
            <a:endParaRPr lang="ru-RU" sz="1600" dirty="0"/>
          </a:p>
          <a:p>
            <a:r>
              <a:rPr lang="ru-RU" sz="1600" b="1" dirty="0" smtClean="0"/>
              <a:t>Сетевые рестораны: </a:t>
            </a:r>
            <a:r>
              <a:rPr lang="ru-RU" sz="1600" dirty="0" smtClean="0"/>
              <a:t>Статистика по </a:t>
            </a:r>
            <a:r>
              <a:rPr lang="ru-RU" sz="1600" dirty="0" err="1" smtClean="0"/>
              <a:t>вайфай</a:t>
            </a:r>
            <a:r>
              <a:rPr lang="ru-RU" sz="1600" dirty="0" smtClean="0"/>
              <a:t> возможно принесёт пользу для определения эффективности точек продаж. </a:t>
            </a:r>
            <a:endParaRPr lang="ru-RU" sz="1600" dirty="0"/>
          </a:p>
          <a:p>
            <a:r>
              <a:rPr lang="ru-RU" sz="1600" dirty="0" smtClean="0"/>
              <a:t>Отзывы не интересны, есть своя служба контроля. Вопрос по привлечению/удержанию клиентов решается службой маркетинга.</a:t>
            </a:r>
          </a:p>
          <a:p>
            <a:endParaRPr lang="ru-RU" sz="1600" b="1" dirty="0" smtClean="0"/>
          </a:p>
          <a:p>
            <a:r>
              <a:rPr lang="ru-RU" sz="1600" b="1" dirty="0" smtClean="0"/>
              <a:t>Риэлторы</a:t>
            </a:r>
            <a:r>
              <a:rPr lang="ru-RU" sz="1600" b="1" dirty="0"/>
              <a:t>:</a:t>
            </a:r>
            <a:r>
              <a:rPr lang="ru-RU" sz="1600" dirty="0"/>
              <a:t> проблема долгого срока сделок по аренде и покупке </a:t>
            </a:r>
            <a:r>
              <a:rPr lang="ru-RU" sz="1600" dirty="0" smtClean="0"/>
              <a:t>коммерческой недвижимости, сейчас решают ручным подсчётом или подгонкой цифр под клиента. Признают, что проходящий поток — самый важный после цены критерий выбора.</a:t>
            </a:r>
            <a:endParaRPr lang="ru-RU" sz="1600" dirty="0"/>
          </a:p>
          <a:p>
            <a:endParaRPr lang="ru-RU" sz="1600" b="1" dirty="0" smtClean="0"/>
          </a:p>
          <a:p>
            <a:r>
              <a:rPr lang="ru-RU" sz="1600" b="1" dirty="0" smtClean="0"/>
              <a:t>Бизнес</a:t>
            </a:r>
            <a:r>
              <a:rPr lang="ru-RU" sz="1600" b="1" dirty="0"/>
              <a:t>, ориентированный на поток посетителей</a:t>
            </a:r>
            <a:r>
              <a:rPr lang="ru-RU" sz="1600" dirty="0"/>
              <a:t>: высокие риски при открытии новых точек </a:t>
            </a:r>
            <a:r>
              <a:rPr lang="ru-RU" sz="1600" dirty="0" smtClean="0"/>
              <a:t>продаж, сейчас решают своими аналитиками, есть проблема в человеческом факторе и неточности. </a:t>
            </a:r>
            <a:endParaRPr lang="ru-RU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0060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2965" y="197954"/>
            <a:ext cx="8749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/>
              <a:t>Планирование следующей недели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9485" y="1566000"/>
            <a:ext cx="103196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Для достижения целей нашего бизнеса на следующей неделе </a:t>
            </a:r>
            <a:r>
              <a:rPr lang="ru-RU" sz="2400" dirty="0" smtClean="0"/>
              <a:t>планирую взять на проверку две гипотезы (по убыванию важности)</a:t>
            </a:r>
            <a:r>
              <a:rPr lang="en-US" sz="2400" dirty="0" smtClean="0"/>
              <a:t>:</a:t>
            </a:r>
            <a:endParaRPr lang="ru-RU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939485" y="2607896"/>
            <a:ext cx="101923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/>
              <a:t>Риэлторы смогут быстрее сдать в аренду или продать помещения под магазин или ресторан за счёт более точных данных о проходящем потоке и портрете клиента.</a:t>
            </a:r>
          </a:p>
          <a:p>
            <a:pPr marL="342900" indent="-342900">
              <a:buAutoNum type="arabicPeriod"/>
            </a:pPr>
            <a:r>
              <a:rPr lang="ru-RU" sz="2400" dirty="0"/>
              <a:t>Руководители бизнеса снизят риски при поиске новых помещений под магазин или ресторан за счёт более точных данных о проходящем потоке и портрете клиента.</a:t>
            </a:r>
          </a:p>
          <a:p>
            <a:pPr marL="342900" indent="-342900">
              <a:buFontTx/>
              <a:buAutoNum type="arabicPeriod"/>
            </a:pPr>
            <a:r>
              <a:rPr lang="ru-RU" sz="2400" dirty="0" smtClean="0"/>
              <a:t>Одиночные магазины или рестораны привлекут </a:t>
            </a:r>
            <a:r>
              <a:rPr lang="ru-RU" sz="2400" dirty="0"/>
              <a:t>новых </a:t>
            </a:r>
            <a:r>
              <a:rPr lang="ru-RU" sz="2400" dirty="0" smtClean="0"/>
              <a:t>клиентов за счёт </a:t>
            </a:r>
            <a:r>
              <a:rPr lang="ru-RU" sz="2400" dirty="0" err="1" smtClean="0"/>
              <a:t>геолокальной</a:t>
            </a:r>
            <a:r>
              <a:rPr lang="ru-RU" sz="2400" dirty="0" smtClean="0"/>
              <a:t> рекламы</a:t>
            </a:r>
            <a:r>
              <a:rPr lang="ru-RU" sz="2400" dirty="0"/>
              <a:t>. </a:t>
            </a:r>
            <a:endParaRPr lang="ru-RU" sz="2400" dirty="0" smtClean="0"/>
          </a:p>
          <a:p>
            <a:pPr marL="342900" indent="-342900">
              <a:buFontTx/>
              <a:buAutoNum type="arabicPeriod"/>
            </a:pPr>
            <a:r>
              <a:rPr lang="ru-RU" sz="2400" dirty="0" smtClean="0"/>
              <a:t>Сетевые </a:t>
            </a:r>
            <a:r>
              <a:rPr lang="ru-RU" sz="2400" dirty="0"/>
              <a:t>магазины и рестораны повысят качество оценки эффективности точек продаж для сетевых магазинов и ресторанов за счёт анализа статистики посетителей по </a:t>
            </a:r>
            <a:r>
              <a:rPr lang="ru-RU" sz="2400" dirty="0" err="1"/>
              <a:t>вайфай</a:t>
            </a:r>
            <a:r>
              <a:rPr lang="ru-RU" sz="2400" dirty="0"/>
              <a:t>.</a:t>
            </a:r>
          </a:p>
          <a:p>
            <a:pPr marL="342900" indent="-342900">
              <a:buAutoNum type="arabi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0994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9630</TotalTime>
  <Words>567</Words>
  <Application>Microsoft Office PowerPoint</Application>
  <PresentationFormat>Широкоэкранный</PresentationFormat>
  <Paragraphs>67</Paragraphs>
  <Slides>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Core Sans NR 35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ФРИИ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Артем Азевич</dc:creator>
  <cp:lastModifiedBy>Леонид Касаткин</cp:lastModifiedBy>
  <cp:revision>45</cp:revision>
  <dcterms:created xsi:type="dcterms:W3CDTF">2016-01-29T11:01:41Z</dcterms:created>
  <dcterms:modified xsi:type="dcterms:W3CDTF">2016-10-07T06:14:00Z</dcterms:modified>
</cp:coreProperties>
</file>