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5" r:id="rId4"/>
    <p:sldId id="264" r:id="rId5"/>
    <p:sldId id="266" r:id="rId6"/>
    <p:sldId id="274" r:id="rId7"/>
    <p:sldId id="270" r:id="rId8"/>
  </p:sldIdLst>
  <p:sldSz cx="12192000" cy="6858000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онид Касаткин" initials="ЛК" lastIdx="1" clrIdx="0">
    <p:extLst>
      <p:ext uri="{19B8F6BF-5375-455C-9EA6-DF929625EA0E}">
        <p15:presenceInfo xmlns:p15="http://schemas.microsoft.com/office/powerpoint/2012/main" userId="ad01707ecc4a79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2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1BF8B-6F21-8542-A750-E11AD7E61EA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94BC4-3AC7-1042-827A-B0CE322BD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0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17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60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6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4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4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97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8096264" y="4643447"/>
            <a:ext cx="3524275" cy="1285884"/>
          </a:xfrm>
        </p:spPr>
        <p:txBody>
          <a:bodyPr>
            <a:noAutofit/>
          </a:bodyPr>
          <a:lstStyle>
            <a:lvl1pPr marL="0" indent="0">
              <a:spcBef>
                <a:spcPts val="500"/>
              </a:spcBef>
              <a:buFontTx/>
              <a:buNone/>
              <a:defRPr sz="2000" baseline="0">
                <a:solidFill>
                  <a:schemeClr val="bg1"/>
                </a:solidFill>
                <a:latin typeface="Core Sans NR 35 Light" pitchFamily="34" charset="0"/>
              </a:defRPr>
            </a:lvl1pPr>
            <a:lvl2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3pPr>
            <a:lvl4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4pPr>
            <a:lvl5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5pPr>
          </a:lstStyle>
          <a:p>
            <a:pPr lvl="0"/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презентации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096264" y="5929331"/>
            <a:ext cx="3048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Core Sans NR 35 Light" pitchFamily="34" charset="0"/>
              </a:rPr>
              <a:t>Фон</a:t>
            </a:r>
            <a:r>
              <a:rPr lang="ru-RU" sz="1400" baseline="0" dirty="0" smtClean="0">
                <a:solidFill>
                  <a:schemeClr val="bg1"/>
                </a:solidFill>
                <a:latin typeface="Core Sans NR 35 Light" pitchFamily="34" charset="0"/>
              </a:rPr>
              <a:t>д развития </a:t>
            </a:r>
          </a:p>
          <a:p>
            <a:r>
              <a:rPr lang="ru-RU" sz="1400" baseline="0" dirty="0" smtClean="0">
                <a:solidFill>
                  <a:schemeClr val="bg1"/>
                </a:solidFill>
                <a:latin typeface="Core Sans NR 35 Light" pitchFamily="34" charset="0"/>
              </a:rPr>
              <a:t>интернет-инициатив</a:t>
            </a:r>
            <a:endParaRPr lang="ru-RU" sz="1400" dirty="0">
              <a:solidFill>
                <a:schemeClr val="bg1"/>
              </a:solidFill>
              <a:latin typeface="Core Sans NR 3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9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1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63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7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14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4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52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53754-534F-1947-9B16-D36E79D54421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17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/>
          <p:nvPr/>
        </p:nvGrpSpPr>
        <p:grpSpPr>
          <a:xfrm>
            <a:off x="2973326" y="1813900"/>
            <a:ext cx="6481058" cy="1500199"/>
            <a:chOff x="2484000" y="2500306"/>
            <a:chExt cx="6481058" cy="1500198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4714876" y="2500306"/>
              <a:ext cx="4250182" cy="15001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>
                <a:defRPr sz="6000">
                  <a:latin typeface="Core Sans NR 35 Light" pitchFamily="34" charset="0"/>
                </a:defRPr>
              </a:lvl1pPr>
            </a:lstStyle>
            <a:p>
              <a:pPr lvl="0">
                <a:spcBef>
                  <a:spcPct val="0"/>
                </a:spcBef>
                <a:defRPr/>
              </a:pPr>
              <a:r>
                <a:rPr lang="ru-RU" sz="4800" dirty="0" err="1">
                  <a:ea typeface="+mj-ea"/>
                  <a:cs typeface="+mj-cs"/>
                </a:rPr>
                <a:t>Трэкшн</a:t>
              </a:r>
              <a:r>
                <a:rPr lang="ru-RU" sz="4800" dirty="0">
                  <a:ea typeface="+mj-ea"/>
                  <a:cs typeface="+mj-cs"/>
                </a:rPr>
                <a:t>-митинг (ТМ)</a:t>
              </a:r>
            </a:p>
          </p:txBody>
        </p:sp>
        <p:pic>
          <p:nvPicPr>
            <p:cNvPr id="7" name="Рисунок 11" descr="free-logo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84000" y="3042000"/>
              <a:ext cx="2143140" cy="640194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972751" y="18453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5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92965" y="1922293"/>
            <a:ext cx="8749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/>
            </a:r>
            <a:br>
              <a:rPr lang="ru-RU" sz="4400" b="1" dirty="0"/>
            </a:br>
            <a:endParaRPr lang="ru-RU" sz="4400" b="1" dirty="0"/>
          </a:p>
          <a:p>
            <a:pPr algn="ctr"/>
            <a:r>
              <a:rPr lang="ru-RU" sz="2800" i="1" dirty="0" smtClean="0"/>
              <a:t>ТМ3</a:t>
            </a:r>
            <a:endParaRPr lang="ru-RU" sz="2800" dirty="0"/>
          </a:p>
          <a:p>
            <a:pPr algn="ctr"/>
            <a:r>
              <a:rPr lang="ru-RU" sz="2800" i="1" dirty="0" smtClean="0"/>
              <a:t>3-8 октября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02" y="1826759"/>
            <a:ext cx="494538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4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06245" y="192706"/>
            <a:ext cx="4677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Описание проекта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0721" y="1169930"/>
            <a:ext cx="105148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Клиентомер</a:t>
            </a:r>
            <a:r>
              <a:rPr lang="ru-RU" sz="1600" dirty="0"/>
              <a:t> — сервис аналитики и привлечения клиентов по </a:t>
            </a:r>
            <a:r>
              <a:rPr lang="ru-RU" sz="1600" dirty="0" err="1" smtClean="0"/>
              <a:t>вайфай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b="1" dirty="0"/>
              <a:t>Бизнес, ориентированный на поток посетителей (сетевые рестораны)</a:t>
            </a:r>
            <a:r>
              <a:rPr lang="ru-RU" sz="1600" dirty="0"/>
              <a:t>: 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Риск </a:t>
            </a:r>
            <a:r>
              <a:rPr lang="ru-RU" sz="1600" dirty="0"/>
              <a:t>потери 4-7 млн инвестиций при открытии новой точки из-за незнания проходящего потока</a:t>
            </a:r>
            <a:r>
              <a:rPr lang="ru-RU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Недостаточность информации при принятии управленческих решений.</a:t>
            </a:r>
          </a:p>
          <a:p>
            <a:r>
              <a:rPr lang="ru-RU" sz="1600" b="1" dirty="0" smtClean="0"/>
              <a:t>Одиночные </a:t>
            </a:r>
            <a:r>
              <a:rPr lang="ru-RU" sz="1600" b="1" dirty="0"/>
              <a:t>рестораны: </a:t>
            </a:r>
            <a:r>
              <a:rPr lang="ru-RU" sz="1600" dirty="0"/>
              <a:t>проблема удержания старых клиентов и привлечения новых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Сетевой </a:t>
            </a:r>
            <a:r>
              <a:rPr lang="ru-RU" sz="1600" b="1" dirty="0" err="1" smtClean="0"/>
              <a:t>фастфуд</a:t>
            </a:r>
            <a:r>
              <a:rPr lang="ru-RU" sz="1600" b="1" dirty="0" smtClean="0"/>
              <a:t>: </a:t>
            </a:r>
            <a:r>
              <a:rPr lang="ru-RU" sz="1600" dirty="0" smtClean="0"/>
              <a:t>Неэффективное </a:t>
            </a:r>
            <a:r>
              <a:rPr lang="ru-RU" sz="1600" dirty="0"/>
              <a:t>распределение персонала в течение дня, из-за чего теряются заказы и есть перерасход ФОТ.</a:t>
            </a:r>
          </a:p>
          <a:p>
            <a:endParaRPr lang="ru-RU" sz="1600" dirty="0" smtClean="0"/>
          </a:p>
          <a:p>
            <a:r>
              <a:rPr lang="ru-RU" sz="1600" b="1" dirty="0" smtClean="0"/>
              <a:t>Решение: </a:t>
            </a:r>
            <a:r>
              <a:rPr lang="ru-RU" sz="1600" dirty="0" smtClean="0"/>
              <a:t>Данные о проходящем потоке в предполагаемой точке аренды, которые помогают сети ресторанов принять решение об открытии ресторана.</a:t>
            </a:r>
          </a:p>
          <a:p>
            <a:r>
              <a:rPr lang="ru-RU" sz="1600" dirty="0" smtClean="0"/>
              <a:t>Подсчёт клиентов в ресторане в реальном времени, который поможет подстроить график работы персонала.</a:t>
            </a:r>
          </a:p>
          <a:p>
            <a:r>
              <a:rPr lang="ru-RU" sz="1600" dirty="0" smtClean="0"/>
              <a:t>Аналитика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, которая помогает понять, насколько эффективно работает точка продаж.</a:t>
            </a:r>
          </a:p>
          <a:p>
            <a:endParaRPr lang="ru-RU" sz="1600" dirty="0"/>
          </a:p>
          <a:p>
            <a:r>
              <a:rPr lang="ru-RU" sz="1600" dirty="0" smtClean="0"/>
              <a:t>Приносит клиентам пользу:</a:t>
            </a:r>
            <a:endParaRPr lang="ru-RU" sz="1600" dirty="0"/>
          </a:p>
          <a:p>
            <a:pPr marL="342900" indent="-342900">
              <a:buFontTx/>
              <a:buAutoNum type="arabicPeriod"/>
            </a:pPr>
            <a:r>
              <a:rPr lang="ru-RU" sz="1600" dirty="0" smtClean="0"/>
              <a:t>Более быстрое развитие сети за счёт снижения рисков при </a:t>
            </a:r>
            <a:r>
              <a:rPr lang="ru-RU" sz="1600" dirty="0"/>
              <a:t>поиске новых помещений под магазин или ресторан за счёт </a:t>
            </a:r>
            <a:r>
              <a:rPr lang="ru-RU" sz="1600" dirty="0" smtClean="0"/>
              <a:t>данных </a:t>
            </a:r>
            <a:r>
              <a:rPr lang="ru-RU" sz="1600" dirty="0"/>
              <a:t>о проходящем потоке и портрете клиента.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Повышение прибыльности ресторанов за счёт более правильных управленческих решений благодаря анализу статистики посетителей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Привлечение новых и возврат существующих клиентов для одиночных ресторанов.</a:t>
            </a:r>
          </a:p>
        </p:txBody>
      </p:sp>
    </p:spTree>
    <p:extLst>
      <p:ext uri="{BB962C8B-B14F-4D97-AF65-F5344CB8AC3E}">
        <p14:creationId xmlns:p14="http://schemas.microsoft.com/office/powerpoint/2010/main" val="26968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3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Выдуманный кейс использования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10436" y="1304367"/>
            <a:ext cx="10514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Сеть </a:t>
            </a:r>
            <a:r>
              <a:rPr lang="ru-RU" sz="2400" dirty="0"/>
              <a:t>ресторанов ХХХХХХ активно </a:t>
            </a:r>
            <a:r>
              <a:rPr lang="ru-RU" sz="2400" dirty="0" smtClean="0"/>
              <a:t>растёт и открывает по 5 новых ресторанов. При этом возникает проблема оценки проходящего потока в месте предполагаемой аренды. Ошибка в выборе места для ресторана стоит сети 4-7 млн рублей и замедление в росте на три месяца.</a:t>
            </a:r>
          </a:p>
          <a:p>
            <a:endParaRPr lang="ru-RU" sz="2400" dirty="0"/>
          </a:p>
          <a:p>
            <a:r>
              <a:rPr lang="ru-RU" sz="2400" dirty="0" smtClean="0"/>
              <a:t>Клиентомер проведёт </a:t>
            </a:r>
            <a:r>
              <a:rPr lang="ru-RU" sz="2400" dirty="0"/>
              <a:t>недельный замер проходящего потока, который покажет </a:t>
            </a:r>
            <a:r>
              <a:rPr lang="ru-RU" sz="2400" dirty="0" smtClean="0"/>
              <a:t>посещаемость этого места </a:t>
            </a:r>
            <a:r>
              <a:rPr lang="ru-RU" sz="2400" dirty="0"/>
              <a:t>по дням и часам. Также покажем, какое количество прохожих ходят повторно, например каждый день.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В результате </a:t>
            </a:r>
            <a:r>
              <a:rPr lang="ru-RU" sz="2400" dirty="0" smtClean="0"/>
              <a:t>сеть ХХХХХХ </a:t>
            </a:r>
            <a:r>
              <a:rPr lang="ru-RU" sz="2400" dirty="0" smtClean="0"/>
              <a:t>сможет </a:t>
            </a:r>
            <a:r>
              <a:rPr lang="ru-RU" sz="2400" dirty="0" smtClean="0"/>
              <a:t>более точно оценивать потенциальные места для открытия ресторанов, что поможет ускорить рост сети и уменьшить потери при открытии новых точек.</a:t>
            </a:r>
          </a:p>
        </p:txBody>
      </p:sp>
    </p:spTree>
    <p:extLst>
      <p:ext uri="{BB962C8B-B14F-4D97-AF65-F5344CB8AC3E}">
        <p14:creationId xmlns:p14="http://schemas.microsoft.com/office/powerpoint/2010/main" val="31958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31265" y="6109538"/>
            <a:ext cx="547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Итог: (статус </a:t>
            </a:r>
            <a:r>
              <a:rPr lang="ru-RU" sz="2000" dirty="0" smtClean="0">
                <a:solidFill>
                  <a:srgbClr val="00B050"/>
                </a:solidFill>
              </a:rPr>
              <a:t>изменилась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92965" y="197954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Цель на акселерацию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2965" y="1365661"/>
            <a:ext cx="85363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Достичь оборота в </a:t>
            </a:r>
            <a:r>
              <a:rPr lang="ru-RU" sz="2800" dirty="0" smtClean="0"/>
              <a:t>ХХХХХ рублей </a:t>
            </a:r>
            <a:r>
              <a:rPr lang="ru-RU" sz="2800" dirty="0" smtClean="0"/>
              <a:t>в месяц на конец акселерации, что соответствует </a:t>
            </a:r>
            <a:r>
              <a:rPr lang="ru-RU" sz="2800" dirty="0" smtClean="0"/>
              <a:t>ХХХ </a:t>
            </a:r>
            <a:r>
              <a:rPr lang="ru-RU" sz="2800" dirty="0" smtClean="0"/>
              <a:t>заведениям при среднем чеке </a:t>
            </a:r>
            <a:r>
              <a:rPr lang="ru-RU" sz="2800" dirty="0" smtClean="0"/>
              <a:t>ХХХХ, </a:t>
            </a:r>
            <a:r>
              <a:rPr lang="ru-RU" sz="2800" dirty="0" smtClean="0"/>
              <a:t>что позволит выйти на операционную окупаемость.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Отработать бизнес-модель и подготовить её к масштабируемому росту: предложить решения найденных проблем клиентов, а также отстроить положительную юнит экономику и готовность к кратному росту.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25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5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Подведение итогов работы на </a:t>
            </a:r>
            <a:r>
              <a:rPr lang="ru-RU" sz="4000" b="1" dirty="0" smtClean="0"/>
              <a:t>неделе</a:t>
            </a:r>
            <a:endParaRPr lang="ru-RU" sz="4000" b="1" dirty="0"/>
          </a:p>
        </p:txBody>
      </p:sp>
      <p:sp>
        <p:nvSpPr>
          <p:cNvPr id="6" name="Shape 172"/>
          <p:cNvSpPr txBox="1"/>
          <p:nvPr/>
        </p:nvSpPr>
        <p:spPr>
          <a:xfrm>
            <a:off x="6132955" y="1230364"/>
            <a:ext cx="4469400" cy="4977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Общался сетями </a:t>
            </a: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ХХХХХ, ХХХХХ, ХХХХ. </a:t>
            </a: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Провёл три проблемных интервью, наметил боли, но не подтвердил их.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Прозвонили 20 риэлторов, переговоры в процессе, нет согласий на платные установки.</a:t>
            </a:r>
          </a:p>
          <a:p>
            <a:pPr lvl="0">
              <a:buSzPct val="25000"/>
            </a:pP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Прозвонили 10 отелей</a:t>
            </a:r>
            <a:r>
              <a:rPr lang="ru-RU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переговоры в процессе,</a:t>
            </a: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нет согласий на платные установки.</a:t>
            </a:r>
          </a:p>
          <a:p>
            <a:pPr lvl="0">
              <a:buSzPct val="25000"/>
            </a:pPr>
            <a:endParaRPr lang="ru-RU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ru-RU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Выводы:</a:t>
            </a:r>
          </a:p>
          <a:p>
            <a:pPr lvl="0">
              <a:buSzPct val="25000"/>
            </a:pP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Нужна помощь в выходе на ЛПР и в проведение </a:t>
            </a:r>
            <a:r>
              <a:rPr lang="en-US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CustDev</a:t>
            </a: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buSzPct val="25000"/>
            </a:pP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2.Гипотеза с риэлторами не подтвердилась.</a:t>
            </a:r>
          </a:p>
          <a:p>
            <a:pPr lvl="0">
              <a:buSzPct val="25000"/>
            </a:pPr>
            <a:endParaRPr lang="ru-RU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73"/>
          <p:cNvSpPr txBox="1"/>
          <p:nvPr/>
        </p:nvSpPr>
        <p:spPr>
          <a:xfrm>
            <a:off x="1219200" y="1258490"/>
            <a:ext cx="4825999" cy="56768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SzPct val="61111"/>
              <a:buNone/>
            </a:pPr>
            <a:r>
              <a:rPr lang="ru-RU" b="1" dirty="0" smtClean="0">
                <a:solidFill>
                  <a:schemeClr val="dk1"/>
                </a:solidFill>
              </a:rPr>
              <a:t>План:</a:t>
            </a:r>
            <a:endParaRPr lang="ru-RU" b="1" dirty="0">
              <a:solidFill>
                <a:schemeClr val="dk1"/>
              </a:solidFill>
            </a:endParaRPr>
          </a:p>
          <a:p>
            <a:r>
              <a:rPr lang="ru-RU" dirty="0" smtClean="0"/>
              <a:t>1</a:t>
            </a:r>
            <a:r>
              <a:rPr lang="ru-RU" dirty="0"/>
              <a:t>. Попробую выйти на трёх ЛПР в сфере сетевых </a:t>
            </a:r>
            <a:r>
              <a:rPr lang="ru-RU" dirty="0" smtClean="0"/>
              <a:t>ресторанов, чтобы </a:t>
            </a:r>
            <a:r>
              <a:rPr lang="ru-RU" dirty="0"/>
              <a:t>провести одно проблемное </a:t>
            </a:r>
            <a:r>
              <a:rPr lang="ru-RU" dirty="0" smtClean="0"/>
              <a:t>интервью. Успехом </a:t>
            </a:r>
            <a:r>
              <a:rPr lang="ru-RU" dirty="0"/>
              <a:t>будет выявленная боль клиента на несколько миллионов рублей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Поговорю </a:t>
            </a:r>
            <a:r>
              <a:rPr lang="ru-RU" dirty="0"/>
              <a:t>с 10 ЛПР в </a:t>
            </a:r>
            <a:r>
              <a:rPr lang="ru-RU" dirty="0" err="1"/>
              <a:t>риэлторских</a:t>
            </a:r>
            <a:r>
              <a:rPr lang="ru-RU" dirty="0"/>
              <a:t> </a:t>
            </a:r>
            <a:r>
              <a:rPr lang="ru-RU" dirty="0" smtClean="0"/>
              <a:t>компаниях, чтобы </a:t>
            </a:r>
            <a:r>
              <a:rPr lang="ru-RU" dirty="0"/>
              <a:t>договориться о платных замерах проходящего </a:t>
            </a:r>
            <a:r>
              <a:rPr lang="ru-RU" dirty="0" smtClean="0"/>
              <a:t>потока. Успехом </a:t>
            </a:r>
            <a:r>
              <a:rPr lang="ru-RU" dirty="0"/>
              <a:t>будет получение согласия от двух клиентов на проведение замеров.</a:t>
            </a:r>
          </a:p>
          <a:p>
            <a:r>
              <a:rPr lang="ru-RU" dirty="0" smtClean="0"/>
              <a:t>3</a:t>
            </a:r>
            <a:r>
              <a:rPr lang="ru-RU" dirty="0"/>
              <a:t>. Сделаем 20 звонков по одиночным трёхзвёздочным </a:t>
            </a:r>
            <a:r>
              <a:rPr lang="ru-RU" dirty="0" smtClean="0"/>
              <a:t>отелям, чтобы </a:t>
            </a:r>
            <a:r>
              <a:rPr lang="ru-RU" dirty="0"/>
              <a:t>предложить им систему </a:t>
            </a:r>
            <a:r>
              <a:rPr lang="ru-RU" dirty="0" smtClean="0"/>
              <a:t>отзывов. Успехом </a:t>
            </a:r>
            <a:r>
              <a:rPr lang="ru-RU" dirty="0"/>
              <a:t>будет получение согласия от двух клиентов на установку системы отзывов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Shape 174"/>
          <p:cNvSpPr txBox="1"/>
          <p:nvPr/>
        </p:nvSpPr>
        <p:spPr>
          <a:xfrm>
            <a:off x="1569655" y="6208126"/>
            <a:ext cx="9126600" cy="52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Итог: </a:t>
            </a:r>
            <a:r>
              <a:rPr lang="ru-RU" sz="2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не сделано</a:t>
            </a:r>
            <a:endParaRPr lang="ru-RU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60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4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Планирование следующей недели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2965" y="1365661"/>
            <a:ext cx="85363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Выйти на ЛПР и узнать боли в деньгах по оценке эффективности точек </a:t>
            </a:r>
            <a:r>
              <a:rPr lang="ru-RU" sz="2400" dirty="0" smtClean="0"/>
              <a:t>сетей ХХХХХХ</a:t>
            </a:r>
            <a:r>
              <a:rPr lang="ru-RU" sz="2400" dirty="0"/>
              <a:t>, ХХХХХХ, ХХХХХХ, ХХХХХХ </a:t>
            </a:r>
            <a:r>
              <a:rPr lang="ru-RU" sz="2400" dirty="0" smtClean="0"/>
              <a:t>для этого надо понять, как это делать и научиться выходить на ЛПР </a:t>
            </a:r>
            <a:r>
              <a:rPr lang="ru-RU" sz="2400" dirty="0"/>
              <a:t>ч</a:t>
            </a:r>
            <a:r>
              <a:rPr lang="ru-RU" sz="2400" dirty="0" smtClean="0"/>
              <a:t>ерез чемпиона.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Найти и перевести на этап </a:t>
            </a:r>
            <a:r>
              <a:rPr lang="en-US" sz="2400" dirty="0" smtClean="0"/>
              <a:t>Qualify</a:t>
            </a:r>
            <a:r>
              <a:rPr lang="ru-RU" sz="2400" dirty="0" smtClean="0"/>
              <a:t> </a:t>
            </a:r>
            <a:r>
              <a:rPr lang="en-US" sz="2400" dirty="0" smtClean="0"/>
              <a:t>3 </a:t>
            </a:r>
            <a:r>
              <a:rPr lang="ru-RU" sz="2400" dirty="0" smtClean="0"/>
              <a:t>клиентов с продуктом по </a:t>
            </a:r>
            <a:r>
              <a:rPr lang="ru-RU" sz="2400" dirty="0" err="1" smtClean="0"/>
              <a:t>георекламе</a:t>
            </a:r>
            <a:r>
              <a:rPr lang="ru-RU" sz="2400" dirty="0" smtClean="0"/>
              <a:t> и догоняющей рекламе.</a:t>
            </a:r>
          </a:p>
          <a:p>
            <a:pPr marL="514350" indent="-514350">
              <a:buAutoNum type="arabicPeriod"/>
            </a:pPr>
            <a:r>
              <a:rPr lang="ru-RU" sz="2400" dirty="0"/>
              <a:t>Выйти на ЛПР и узнать боли в деньгах по </a:t>
            </a:r>
            <a:r>
              <a:rPr lang="ru-RU" sz="2400" dirty="0" smtClean="0"/>
              <a:t>потерям в оценке при открытии новых точек</a:t>
            </a:r>
            <a:r>
              <a:rPr lang="ru-RU" sz="2400" dirty="0"/>
              <a:t> </a:t>
            </a:r>
            <a:r>
              <a:rPr lang="ru-RU" sz="2400" dirty="0" smtClean="0"/>
              <a:t>сетей </a:t>
            </a:r>
            <a:r>
              <a:rPr lang="ru-RU" sz="2400" dirty="0" smtClean="0"/>
              <a:t>ХХХХХХ</a:t>
            </a:r>
            <a:r>
              <a:rPr lang="ru-RU" sz="2400" dirty="0"/>
              <a:t>, ХХХХХХ, ХХХХХХ, ХХХХХХ </a:t>
            </a:r>
            <a:r>
              <a:rPr lang="ru-RU" sz="2400" dirty="0"/>
              <a:t>для этого надо понять, как это делать и научиться выходить на ЛПР через чемпиона. </a:t>
            </a:r>
          </a:p>
        </p:txBody>
      </p:sp>
    </p:spTree>
    <p:extLst>
      <p:ext uri="{BB962C8B-B14F-4D97-AF65-F5344CB8AC3E}">
        <p14:creationId xmlns:p14="http://schemas.microsoft.com/office/powerpoint/2010/main" val="5099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11346</TotalTime>
  <Words>621</Words>
  <Application>Microsoft Office PowerPoint</Application>
  <PresentationFormat>Широкоэкранный</PresentationFormat>
  <Paragraphs>53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Core Sans NR 35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ФРИИ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Азевич</dc:creator>
  <cp:lastModifiedBy>Леонид Касаткин</cp:lastModifiedBy>
  <cp:revision>50</cp:revision>
  <dcterms:created xsi:type="dcterms:W3CDTF">2016-01-29T11:01:41Z</dcterms:created>
  <dcterms:modified xsi:type="dcterms:W3CDTF">2016-10-16T08:17:19Z</dcterms:modified>
</cp:coreProperties>
</file>