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5" r:id="rId4"/>
    <p:sldId id="264" r:id="rId5"/>
    <p:sldId id="266" r:id="rId6"/>
    <p:sldId id="268" r:id="rId7"/>
    <p:sldId id="277" r:id="rId8"/>
    <p:sldId id="279" r:id="rId9"/>
  </p:sldIdLst>
  <p:sldSz cx="12192000" cy="6858000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94562"/>
  </p:normalViewPr>
  <p:slideViewPr>
    <p:cSldViewPr snapToGrid="0" snapToObjects="1">
      <p:cViewPr varScale="1">
        <p:scale>
          <a:sx n="108" d="100"/>
          <a:sy n="108" d="100"/>
        </p:scale>
        <p:origin x="504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1BF8B-6F21-8542-A750-E11AD7E61EA1}" type="datetimeFigureOut">
              <a:rPr lang="ru-RU" smtClean="0"/>
              <a:t>27.11.16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94BC4-3AC7-1042-827A-B0CE322BD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303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6FA40-CB73-964C-AF4A-76643A479BC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49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6FA40-CB73-964C-AF4A-76643A479BC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174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6FA40-CB73-964C-AF4A-76643A479BC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460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6FA40-CB73-964C-AF4A-76643A479BC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460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914400" y="2130433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27.11.16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546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27.11.16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34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27.11.16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977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8096264" y="4643447"/>
            <a:ext cx="3524275" cy="1285884"/>
          </a:xfrm>
        </p:spPr>
        <p:txBody>
          <a:bodyPr>
            <a:noAutofit/>
          </a:bodyPr>
          <a:lstStyle>
            <a:lvl1pPr marL="0" indent="0">
              <a:spcBef>
                <a:spcPts val="500"/>
              </a:spcBef>
              <a:buFontTx/>
              <a:buNone/>
              <a:defRPr sz="2000" baseline="0">
                <a:solidFill>
                  <a:schemeClr val="bg1"/>
                </a:solidFill>
                <a:latin typeface="Core Sans NR 35 Light" pitchFamily="34" charset="0"/>
              </a:defRPr>
            </a:lvl1pPr>
            <a:lvl2pPr>
              <a:buFontTx/>
              <a:buNone/>
              <a:defRPr sz="2000">
                <a:solidFill>
                  <a:schemeClr val="bg1"/>
                </a:solidFill>
                <a:latin typeface="Core Sans NR 35 Light" pitchFamily="34" charset="0"/>
              </a:defRPr>
            </a:lvl2pPr>
            <a:lvl3pPr>
              <a:buFontTx/>
              <a:buNone/>
              <a:defRPr sz="2000">
                <a:solidFill>
                  <a:schemeClr val="bg1"/>
                </a:solidFill>
                <a:latin typeface="Core Sans NR 35 Light" pitchFamily="34" charset="0"/>
              </a:defRPr>
            </a:lvl3pPr>
            <a:lvl4pPr>
              <a:buFontTx/>
              <a:buNone/>
              <a:defRPr sz="2000">
                <a:solidFill>
                  <a:schemeClr val="bg1"/>
                </a:solidFill>
                <a:latin typeface="Core Sans NR 35 Light" pitchFamily="34" charset="0"/>
              </a:defRPr>
            </a:lvl4pPr>
            <a:lvl5pPr>
              <a:buFontTx/>
              <a:buNone/>
              <a:defRPr sz="2000">
                <a:solidFill>
                  <a:schemeClr val="bg1"/>
                </a:solidFill>
                <a:latin typeface="Core Sans NR 35 Light" pitchFamily="34" charset="0"/>
              </a:defRPr>
            </a:lvl5pPr>
          </a:lstStyle>
          <a:p>
            <a:pPr lvl="0"/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презентации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096264" y="5929331"/>
            <a:ext cx="3048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Core Sans NR 35 Light" pitchFamily="34" charset="0"/>
              </a:rPr>
              <a:t>Фон</a:t>
            </a:r>
            <a:r>
              <a:rPr lang="ru-RU" sz="1400" baseline="0" dirty="0" smtClean="0">
                <a:solidFill>
                  <a:schemeClr val="bg1"/>
                </a:solidFill>
                <a:latin typeface="Core Sans NR 35 Light" pitchFamily="34" charset="0"/>
              </a:rPr>
              <a:t>д развития </a:t>
            </a:r>
          </a:p>
          <a:p>
            <a:r>
              <a:rPr lang="ru-RU" sz="1400" baseline="0" dirty="0" smtClean="0">
                <a:solidFill>
                  <a:schemeClr val="bg1"/>
                </a:solidFill>
                <a:latin typeface="Core Sans NR 35 Light" pitchFamily="34" charset="0"/>
              </a:rPr>
              <a:t>интернет-инициатив</a:t>
            </a:r>
            <a:endParaRPr lang="ru-RU" sz="1400" dirty="0">
              <a:solidFill>
                <a:schemeClr val="bg1"/>
              </a:solidFill>
              <a:latin typeface="Core Sans NR 35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99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27.11.16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43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27.11.16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9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27.11.16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13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8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27.11.16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63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27.11.16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62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27.11.16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27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09614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8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14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27.11.16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52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44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27.11.16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9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53754-534F-1947-9B16-D36E79D54421}" type="datetimeFigureOut">
              <a:rPr lang="ru-RU" smtClean="0"/>
              <a:t>27.11.16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176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12"/>
          <p:cNvGrpSpPr/>
          <p:nvPr/>
        </p:nvGrpSpPr>
        <p:grpSpPr>
          <a:xfrm>
            <a:off x="2973326" y="1813900"/>
            <a:ext cx="6481058" cy="1500199"/>
            <a:chOff x="2484000" y="2500306"/>
            <a:chExt cx="6481058" cy="1500198"/>
          </a:xfrm>
        </p:grpSpPr>
        <p:sp>
          <p:nvSpPr>
            <p:cNvPr id="6" name="Заголовок 1"/>
            <p:cNvSpPr txBox="1">
              <a:spLocks/>
            </p:cNvSpPr>
            <p:nvPr/>
          </p:nvSpPr>
          <p:spPr>
            <a:xfrm>
              <a:off x="4714876" y="2500306"/>
              <a:ext cx="4250182" cy="150019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>
                <a:defRPr sz="6000">
                  <a:latin typeface="Core Sans NR 35 Light" pitchFamily="34" charset="0"/>
                </a:defRPr>
              </a:lvl1pPr>
            </a:lstStyle>
            <a:p>
              <a:pPr lvl="0">
                <a:spcBef>
                  <a:spcPct val="0"/>
                </a:spcBef>
                <a:defRPr/>
              </a:pPr>
              <a:r>
                <a:rPr lang="ru-RU" sz="4800" dirty="0" err="1">
                  <a:ea typeface="+mj-ea"/>
                  <a:cs typeface="+mj-cs"/>
                </a:rPr>
                <a:t>Трэкшн</a:t>
              </a:r>
              <a:r>
                <a:rPr lang="ru-RU" sz="4800" dirty="0">
                  <a:ea typeface="+mj-ea"/>
                  <a:cs typeface="+mj-cs"/>
                </a:rPr>
                <a:t>-митинг (ТМ)</a:t>
              </a:r>
            </a:p>
          </p:txBody>
        </p:sp>
        <p:pic>
          <p:nvPicPr>
            <p:cNvPr id="7" name="Рисунок 11" descr="free-logo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84000" y="3042000"/>
              <a:ext cx="2143140" cy="640194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2972751" y="184533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58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21126" y="2274838"/>
            <a:ext cx="87497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400" b="1" dirty="0"/>
              <a:t/>
            </a:r>
            <a:br>
              <a:rPr lang="ru-RU" sz="4400" b="1" dirty="0"/>
            </a:br>
            <a:endParaRPr lang="ru-RU" sz="4400" b="1" dirty="0"/>
          </a:p>
          <a:p>
            <a:pPr algn="ctr"/>
            <a:r>
              <a:rPr lang="ru-RU" sz="2800" i="1" dirty="0" smtClean="0"/>
              <a:t>ТМ9</a:t>
            </a:r>
            <a:endParaRPr lang="ru-RU" sz="2800" dirty="0"/>
          </a:p>
          <a:p>
            <a:pPr algn="ctr"/>
            <a:r>
              <a:rPr lang="ru-RU" sz="2800" i="1" dirty="0" smtClean="0"/>
              <a:t>14 — 19 ноября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310" y="2180049"/>
            <a:ext cx="494538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24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06245" y="192706"/>
            <a:ext cx="46773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Описание проекта</a:t>
            </a:r>
            <a:endParaRPr lang="ru-RU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58245" y="937918"/>
            <a:ext cx="99283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Ресторанный маркетолог — сервис, который увеличивает оборот ресторанов за счёт привлечения новых клиентов и возвращения старых через интернет.</a:t>
            </a:r>
          </a:p>
          <a:p>
            <a:endParaRPr lang="ru-RU" dirty="0"/>
          </a:p>
          <a:p>
            <a:r>
              <a:rPr lang="ru-RU" dirty="0" smtClean="0"/>
              <a:t>Проблемы:</a:t>
            </a:r>
          </a:p>
          <a:p>
            <a:pPr marL="457200" indent="-457200">
              <a:buAutoNum type="arabicPeriod"/>
            </a:pPr>
            <a:r>
              <a:rPr lang="ru-RU" dirty="0" smtClean="0"/>
              <a:t>Дорого привлекать новых гостей.</a:t>
            </a:r>
          </a:p>
          <a:p>
            <a:pPr marL="457200" indent="-457200">
              <a:buAutoNum type="arabicPeriod"/>
            </a:pPr>
            <a:r>
              <a:rPr lang="ru-RU" dirty="0" smtClean="0"/>
              <a:t>Постоянные гости не возвращаются в заведение.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Решение: Для этого в заведении устанавливается датчик, который определяет клиентов по мобильным телефонам. Наш маркетолог на основании собранных данных проводит рекламные кампании в интернете, оценивает их эффективность и предоставляет отчёт руководителю заведения. Для ресторана на 100 посадочных мест сервис принесёт до </a:t>
            </a:r>
            <a:r>
              <a:rPr lang="en-US" dirty="0" smtClean="0"/>
              <a:t>XXX</a:t>
            </a:r>
            <a:r>
              <a:rPr lang="ru-RU" dirty="0" smtClean="0"/>
              <a:t> </a:t>
            </a:r>
            <a:r>
              <a:rPr lang="ru-RU" dirty="0" smtClean="0"/>
              <a:t>к обороту.</a:t>
            </a:r>
          </a:p>
          <a:p>
            <a:endParaRPr lang="ru-RU" dirty="0"/>
          </a:p>
          <a:p>
            <a:r>
              <a:rPr lang="ru-RU" dirty="0" smtClean="0"/>
              <a:t>Ценность для клиента: Повышение оборота ресторана за счёт привлечения новых гостей и удержания старых. Новый способ общения с постоянными и новыми гостями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968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91822" y="197953"/>
            <a:ext cx="10017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Гипотеза: </a:t>
            </a:r>
            <a:r>
              <a:rPr lang="ru-RU" sz="4000" b="1" dirty="0"/>
              <a:t>к</a:t>
            </a:r>
            <a:r>
              <a:rPr lang="ru-RU" sz="4000" b="1" dirty="0" smtClean="0"/>
              <a:t>ейс </a:t>
            </a:r>
            <a:r>
              <a:rPr lang="ru-RU" sz="4000" b="1" dirty="0"/>
              <a:t>использования </a:t>
            </a:r>
            <a:r>
              <a:rPr lang="ru-RU" sz="4000" b="1" dirty="0" smtClean="0"/>
              <a:t>продукта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91822" y="1256482"/>
            <a:ext cx="988097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Ресторан </a:t>
            </a:r>
            <a:r>
              <a:rPr lang="en-US" sz="2400" dirty="0" smtClean="0"/>
              <a:t>XXXXX</a:t>
            </a:r>
            <a:r>
              <a:rPr lang="ru-RU" sz="2400" dirty="0" smtClean="0"/>
              <a:t> </a:t>
            </a:r>
            <a:r>
              <a:rPr lang="ru-RU" sz="2400" dirty="0" smtClean="0"/>
              <a:t>открылся год назад на Невском пр. в СПб. Сейчас он работает целиком за счёт проходящего потока — раздатчики листовок и вывеска. Последние месяцы выручка ресторана падает.</a:t>
            </a:r>
          </a:p>
          <a:p>
            <a:endParaRPr lang="ru-RU" sz="2400" dirty="0" smtClean="0"/>
          </a:p>
          <a:p>
            <a:r>
              <a:rPr lang="ru-RU" sz="2400" dirty="0" smtClean="0"/>
              <a:t>Мы установили устройство в ресторане, которое определило, что постоянные гости редко возвращаются в заведение. На основании этих данных маркетолог запустил </a:t>
            </a:r>
            <a:r>
              <a:rPr lang="ru-RU" sz="2400" dirty="0" err="1" smtClean="0"/>
              <a:t>таргетированную</a:t>
            </a:r>
            <a:r>
              <a:rPr lang="ru-RU" sz="2400" dirty="0" smtClean="0"/>
              <a:t> рекламную кампанию по постоянным клиентам.</a:t>
            </a:r>
          </a:p>
          <a:p>
            <a:endParaRPr lang="ru-RU" sz="2400" dirty="0"/>
          </a:p>
          <a:p>
            <a:r>
              <a:rPr lang="ru-RU" sz="2400" dirty="0" smtClean="0"/>
              <a:t>В результате срок возврата гостей уменьшился с 42 до 20</a:t>
            </a:r>
            <a:r>
              <a:rPr lang="ru-RU" sz="2400" dirty="0"/>
              <a:t> дней</a:t>
            </a:r>
            <a:r>
              <a:rPr lang="ru-RU" sz="2400" dirty="0" smtClean="0"/>
              <a:t>, </a:t>
            </a:r>
          </a:p>
          <a:p>
            <a:r>
              <a:rPr lang="ru-RU" sz="2400" dirty="0" smtClean="0"/>
              <a:t>а ресторан повысил оборот на </a:t>
            </a:r>
            <a:r>
              <a:rPr lang="en-US" sz="2400" dirty="0" smtClean="0"/>
              <a:t>XXX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9587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692965" y="197954"/>
            <a:ext cx="8749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Цель на акселерацию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92965" y="1365661"/>
            <a:ext cx="85363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Достичь оборота в </a:t>
            </a:r>
            <a:r>
              <a:rPr lang="en-US" sz="2800" dirty="0" smtClean="0"/>
              <a:t>XXX </a:t>
            </a:r>
            <a:r>
              <a:rPr lang="ru-RU" sz="2800" dirty="0" smtClean="0"/>
              <a:t>рублей </a:t>
            </a:r>
            <a:r>
              <a:rPr lang="ru-RU" sz="2800" dirty="0" smtClean="0"/>
              <a:t>в месяц на конец акселерации, что соответствует </a:t>
            </a:r>
            <a:r>
              <a:rPr lang="en-US" sz="2800" dirty="0" smtClean="0"/>
              <a:t>XXX</a:t>
            </a:r>
            <a:r>
              <a:rPr lang="ru-RU" sz="2800" dirty="0" smtClean="0"/>
              <a:t> </a:t>
            </a:r>
            <a:r>
              <a:rPr lang="ru-RU" sz="2800" dirty="0" smtClean="0"/>
              <a:t>заведениям при среднем чеке </a:t>
            </a:r>
            <a:r>
              <a:rPr lang="en-US" sz="2800" dirty="0" smtClean="0"/>
              <a:t>XXX</a:t>
            </a:r>
            <a:r>
              <a:rPr lang="ru-RU" sz="2800" dirty="0" smtClean="0"/>
              <a:t> </a:t>
            </a:r>
            <a:r>
              <a:rPr lang="ru-RU" sz="2800" dirty="0" err="1" smtClean="0"/>
              <a:t>тыс</a:t>
            </a:r>
            <a:r>
              <a:rPr lang="ru-RU" sz="2800" dirty="0" smtClean="0"/>
              <a:t>+, что позволит выйти на операционную окупаемость.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Отработать бизнес-модель и подготовить её к масштабируемому росту: предложить решения найденных проблем клиентов, а также отстроить положительную юнит экономику и готовность к кратному росту.</a:t>
            </a:r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2251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2965" y="197954"/>
            <a:ext cx="87497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Подведение итогов работы на </a:t>
            </a:r>
            <a:r>
              <a:rPr lang="ru-RU" sz="4000" b="1" dirty="0" smtClean="0"/>
              <a:t>неделе</a:t>
            </a:r>
            <a:br>
              <a:rPr lang="ru-RU" sz="4000" b="1" dirty="0" smtClean="0"/>
            </a:br>
            <a:r>
              <a:rPr lang="ru-RU" sz="4000" b="1" dirty="0" smtClean="0"/>
              <a:t>Главная Гипотеза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67839" y="1618197"/>
            <a:ext cx="34350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Необычные</a:t>
            </a:r>
          </a:p>
          <a:p>
            <a:r>
              <a:rPr lang="ru-RU" sz="2400" b="1" dirty="0" smtClean="0"/>
              <a:t>рестораны:</a:t>
            </a:r>
          </a:p>
          <a:p>
            <a:r>
              <a:rPr lang="ru-RU" sz="2400" dirty="0" smtClean="0"/>
              <a:t>50 обзвонили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10 выходов на ЛПР</a:t>
            </a:r>
          </a:p>
          <a:p>
            <a:r>
              <a:rPr lang="ru-RU" sz="2400" dirty="0" smtClean="0"/>
              <a:t>7 </a:t>
            </a:r>
            <a:r>
              <a:rPr lang="en-US" sz="2400" dirty="0" smtClean="0"/>
              <a:t>Prospect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5 отказов</a:t>
            </a:r>
          </a:p>
          <a:p>
            <a:r>
              <a:rPr lang="ru-RU" sz="2400" dirty="0" smtClean="0"/>
              <a:t>0 встреч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8759" y="1722831"/>
            <a:ext cx="53001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Обзвоним</a:t>
            </a:r>
            <a:r>
              <a:rPr lang="en-US" sz="2400" dirty="0" smtClean="0"/>
              <a:t> XXX </a:t>
            </a:r>
            <a:r>
              <a:rPr lang="ru-RU" sz="2400" dirty="0" smtClean="0"/>
              <a:t>ресторанов </a:t>
            </a:r>
            <a:r>
              <a:rPr lang="ru-RU" sz="2400" dirty="0" smtClean="0"/>
              <a:t>необычного формата </a:t>
            </a:r>
            <a:r>
              <a:rPr lang="ru-RU" sz="2400" dirty="0"/>
              <a:t>или при ночных клубах, ориентированных на постоянных посетителей. Чтобы проверить потребности этого сегмента в наших услугах. Результатом будет </a:t>
            </a:r>
            <a:r>
              <a:rPr lang="en-US" sz="2400" dirty="0" smtClean="0"/>
              <a:t>XX</a:t>
            </a:r>
            <a:r>
              <a:rPr lang="ru-RU" sz="2400" dirty="0" smtClean="0"/>
              <a:t> </a:t>
            </a:r>
            <a:r>
              <a:rPr lang="ru-RU" sz="2400" dirty="0"/>
              <a:t>найденных и переведенных </a:t>
            </a:r>
            <a:r>
              <a:rPr lang="ru-RU" sz="2400" dirty="0" smtClean="0"/>
              <a:t>клиента на </a:t>
            </a:r>
            <a:r>
              <a:rPr lang="ru-RU" sz="2400" dirty="0"/>
              <a:t>этап </a:t>
            </a:r>
            <a:r>
              <a:rPr lang="ru-RU" sz="2400" dirty="0" err="1"/>
              <a:t>Qualify</a:t>
            </a:r>
            <a:r>
              <a:rPr lang="ru-RU" sz="2400" dirty="0"/>
              <a:t>.</a:t>
            </a:r>
            <a:endParaRPr lang="ru-RU" sz="24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8965871" y="1618197"/>
            <a:ext cx="26046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Клубные рестораны: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30 обзвонили</a:t>
            </a:r>
            <a:br>
              <a:rPr lang="ru-RU" sz="2400" dirty="0"/>
            </a:br>
            <a:r>
              <a:rPr lang="ru-RU" sz="2400" dirty="0"/>
              <a:t>0 выходов на ЛПР</a:t>
            </a:r>
            <a:br>
              <a:rPr lang="ru-RU" sz="2400" dirty="0"/>
            </a:br>
            <a:r>
              <a:rPr lang="ru-RU" sz="2400" dirty="0"/>
              <a:t>0 встреч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60472" y="5188184"/>
            <a:ext cx="83758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Не сделано. Причины: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Нужны хаки по выходу на ЛПР через официантов.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Не проверена ценность </a:t>
            </a:r>
            <a:r>
              <a:rPr lang="ru-RU" sz="2000" dirty="0" err="1" smtClean="0">
                <a:solidFill>
                  <a:srgbClr val="FF0000"/>
                </a:solidFill>
              </a:rPr>
              <a:t>оффера</a:t>
            </a:r>
            <a:r>
              <a:rPr lang="ru-RU" sz="2000" dirty="0" smtClean="0">
                <a:solidFill>
                  <a:srgbClr val="FF0000"/>
                </a:solidFill>
              </a:rPr>
              <a:t>, поэтому заходим плохо.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Не получается переводить в </a:t>
            </a:r>
            <a:r>
              <a:rPr lang="en-US" sz="2000" dirty="0" smtClean="0">
                <a:solidFill>
                  <a:srgbClr val="FF0000"/>
                </a:solidFill>
              </a:rPr>
              <a:t>Qualify </a:t>
            </a:r>
            <a:r>
              <a:rPr lang="ru-RU" sz="2000" dirty="0" smtClean="0">
                <a:solidFill>
                  <a:srgbClr val="FF0000"/>
                </a:solidFill>
              </a:rPr>
              <a:t>за неделю новых клиентов</a:t>
            </a:r>
          </a:p>
        </p:txBody>
      </p:sp>
    </p:spTree>
    <p:extLst>
      <p:ext uri="{BB962C8B-B14F-4D97-AF65-F5344CB8AC3E}">
        <p14:creationId xmlns:p14="http://schemas.microsoft.com/office/powerpoint/2010/main" val="410173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2965" y="197954"/>
            <a:ext cx="87497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Подведение итогов работы на </a:t>
            </a:r>
            <a:r>
              <a:rPr lang="ru-RU" sz="4000" b="1" dirty="0" smtClean="0"/>
              <a:t>неделе</a:t>
            </a:r>
            <a:br>
              <a:rPr lang="ru-RU" sz="4000" b="1" dirty="0" smtClean="0"/>
            </a:br>
            <a:endParaRPr lang="ru-RU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55600" y="1354241"/>
            <a:ext cx="589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Обзвоним </a:t>
            </a:r>
            <a:r>
              <a:rPr lang="en-US" sz="2400" dirty="0" smtClean="0"/>
              <a:t>XXX </a:t>
            </a:r>
            <a:r>
              <a:rPr lang="ru-RU" sz="2400" dirty="0" smtClean="0"/>
              <a:t>ресторанов </a:t>
            </a:r>
            <a:r>
              <a:rPr lang="ru-RU" sz="2400" dirty="0" smtClean="0"/>
              <a:t>из спальных районов, которые диверсифицируют свои услуги. Чтобы проверить потребности этого сегмента в наших услугах. Результатом будет </a:t>
            </a:r>
            <a:r>
              <a:rPr lang="en-US" sz="2400" dirty="0" smtClean="0"/>
              <a:t>XX</a:t>
            </a:r>
            <a:r>
              <a:rPr lang="ru-RU" sz="2400" dirty="0" smtClean="0"/>
              <a:t> </a:t>
            </a:r>
            <a:r>
              <a:rPr lang="ru-RU" sz="2400" dirty="0" smtClean="0"/>
              <a:t>найденных и переведенных клиента на этап </a:t>
            </a:r>
            <a:r>
              <a:rPr lang="ru-RU" sz="2400" dirty="0" err="1" smtClean="0"/>
              <a:t>Qualify</a:t>
            </a:r>
            <a:r>
              <a:rPr lang="ru-RU" sz="2400" dirty="0" smtClean="0"/>
              <a:t>.</a:t>
            </a:r>
            <a:endParaRPr lang="ru-RU" sz="2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90149" y="1354241"/>
            <a:ext cx="34350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Рестораны в спальных районах:</a:t>
            </a:r>
          </a:p>
          <a:p>
            <a:r>
              <a:rPr lang="ru-RU" sz="2400" dirty="0" smtClean="0"/>
              <a:t>60 обзвонили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8 выходов на ЛПР</a:t>
            </a:r>
          </a:p>
          <a:p>
            <a:r>
              <a:rPr lang="ru-RU" sz="2400" dirty="0"/>
              <a:t>2</a:t>
            </a:r>
            <a:r>
              <a:rPr lang="ru-RU" sz="2400" dirty="0" smtClean="0"/>
              <a:t> </a:t>
            </a:r>
            <a:r>
              <a:rPr lang="en-US" sz="2400" dirty="0" smtClean="0"/>
              <a:t>Prospect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4 отказов</a:t>
            </a:r>
          </a:p>
          <a:p>
            <a:r>
              <a:rPr lang="ru-RU" sz="2400" dirty="0" smtClean="0"/>
              <a:t>0 встреч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60472" y="5188184"/>
            <a:ext cx="83758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Не сделано. Причины: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Нужны хаки по выходу на ЛПР через официантов.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Не проверена ценность </a:t>
            </a:r>
            <a:r>
              <a:rPr lang="ru-RU" sz="2000" dirty="0" err="1" smtClean="0">
                <a:solidFill>
                  <a:srgbClr val="FF0000"/>
                </a:solidFill>
              </a:rPr>
              <a:t>оффера</a:t>
            </a:r>
            <a:r>
              <a:rPr lang="ru-RU" sz="2000" dirty="0" smtClean="0">
                <a:solidFill>
                  <a:srgbClr val="FF0000"/>
                </a:solidFill>
              </a:rPr>
              <a:t>, поэтому заходим плохо.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Не получается переводить в </a:t>
            </a:r>
            <a:r>
              <a:rPr lang="en-US" sz="2000" dirty="0" smtClean="0">
                <a:solidFill>
                  <a:srgbClr val="FF0000"/>
                </a:solidFill>
              </a:rPr>
              <a:t>Qualify </a:t>
            </a:r>
            <a:r>
              <a:rPr lang="ru-RU" sz="2000" dirty="0" smtClean="0">
                <a:solidFill>
                  <a:srgbClr val="FF0000"/>
                </a:solidFill>
              </a:rPr>
              <a:t>за неделю новых клиентов</a:t>
            </a:r>
          </a:p>
        </p:txBody>
      </p:sp>
    </p:spTree>
    <p:extLst>
      <p:ext uri="{BB962C8B-B14F-4D97-AF65-F5344CB8AC3E}">
        <p14:creationId xmlns:p14="http://schemas.microsoft.com/office/powerpoint/2010/main" val="285117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2965" y="197954"/>
            <a:ext cx="87497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Подведение итогов работы на </a:t>
            </a:r>
            <a:r>
              <a:rPr lang="ru-RU" sz="4000" b="1" dirty="0" smtClean="0"/>
              <a:t>неделе</a:t>
            </a:r>
            <a:br>
              <a:rPr lang="ru-RU" sz="4000" b="1" dirty="0" smtClean="0"/>
            </a:b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575838" y="1351559"/>
            <a:ext cx="51026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Взяли в работу трёх </a:t>
            </a:r>
            <a:r>
              <a:rPr lang="ru-RU" sz="2400" dirty="0" smtClean="0"/>
              <a:t>клиентов</a:t>
            </a:r>
            <a:r>
              <a:rPr lang="en-US" sz="2400" dirty="0"/>
              <a:t>.</a:t>
            </a:r>
            <a:r>
              <a:rPr lang="ru-RU" sz="2400" dirty="0" smtClean="0"/>
              <a:t> </a:t>
            </a:r>
            <a:r>
              <a:rPr lang="ru-RU" sz="2400" dirty="0" smtClean="0"/>
              <a:t>Запустили рекламу только в пятницу по одному ресторану, ценность рекламы будем подтверждать на следующей неделе.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5600" y="1354241"/>
            <a:ext cx="5892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Настрою </a:t>
            </a:r>
            <a:r>
              <a:rPr lang="ru-RU" sz="2400" dirty="0" err="1"/>
              <a:t>георекламу</a:t>
            </a:r>
            <a:r>
              <a:rPr lang="ru-RU" sz="2400" dirty="0"/>
              <a:t> с акцией или кодовым словом для ресторана. Чтобы ресторан увидел ценность </a:t>
            </a:r>
            <a:r>
              <a:rPr lang="ru-RU" sz="2400" dirty="0" err="1"/>
              <a:t>георекламы</a:t>
            </a:r>
            <a:r>
              <a:rPr lang="ru-RU" sz="2400" dirty="0"/>
              <a:t> через наш сервис. Результатом будет </a:t>
            </a:r>
            <a:r>
              <a:rPr lang="en-US" sz="2400" dirty="0" smtClean="0"/>
              <a:t>XXXX</a:t>
            </a:r>
            <a:r>
              <a:rPr lang="ru-RU" sz="2400" dirty="0" smtClean="0"/>
              <a:t> </a:t>
            </a:r>
            <a:r>
              <a:rPr lang="ru-RU" sz="2400" dirty="0"/>
              <a:t>показов рекламы в </a:t>
            </a:r>
            <a:r>
              <a:rPr lang="ru-RU" sz="2400" dirty="0" err="1"/>
              <a:t>Вконтакте</a:t>
            </a:r>
            <a:r>
              <a:rPr lang="ru-RU" sz="2400" dirty="0"/>
              <a:t> и </a:t>
            </a:r>
            <a:r>
              <a:rPr lang="ru-RU" sz="2400" dirty="0" err="1"/>
              <a:t>Facebook</a:t>
            </a:r>
            <a:r>
              <a:rPr lang="ru-RU" sz="2400" dirty="0"/>
              <a:t> в радиусе </a:t>
            </a:r>
            <a:r>
              <a:rPr lang="ru-RU" sz="2400" dirty="0" smtClean="0"/>
              <a:t>вокруг </a:t>
            </a:r>
            <a:r>
              <a:rPr lang="ru-RU" sz="2400" dirty="0"/>
              <a:t>заведения, </a:t>
            </a:r>
            <a:r>
              <a:rPr lang="en-US" sz="2400" dirty="0" smtClean="0"/>
              <a:t>XX</a:t>
            </a:r>
            <a:r>
              <a:rPr lang="ru-RU" sz="2400" dirty="0" smtClean="0"/>
              <a:t> </a:t>
            </a:r>
            <a:r>
              <a:rPr lang="ru-RU" sz="2400" dirty="0"/>
              <a:t>кликов и </a:t>
            </a:r>
            <a:r>
              <a:rPr lang="en-US" sz="2400" dirty="0" smtClean="0"/>
              <a:t>X</a:t>
            </a:r>
            <a:r>
              <a:rPr lang="ru-RU" sz="2400" dirty="0" smtClean="0"/>
              <a:t> </a:t>
            </a:r>
            <a:r>
              <a:rPr lang="ru-RU" sz="2400" dirty="0"/>
              <a:t>приведённых клиента в ресторан.</a:t>
            </a:r>
            <a:endParaRPr lang="ru-RU" sz="2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6817" y="5188184"/>
            <a:ext cx="111316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Не сделано. Причины: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Потратили три дня на общение со службой поддержки: она не пропускала рекламу из-за путаницы с мед лицензиями и подозрения на рекламу алкоголя.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Третий ресторан согласовал рекламу только в пятницу утром.</a:t>
            </a:r>
          </a:p>
        </p:txBody>
      </p:sp>
    </p:spTree>
    <p:extLst>
      <p:ext uri="{BB962C8B-B14F-4D97-AF65-F5344CB8AC3E}">
        <p14:creationId xmlns:p14="http://schemas.microsoft.com/office/powerpoint/2010/main" val="352323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15419</TotalTime>
  <Words>527</Words>
  <Application>Microsoft Macintosh PowerPoint</Application>
  <PresentationFormat>Широкоэкранный</PresentationFormat>
  <Paragraphs>58</Paragraphs>
  <Slides>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Core Sans NR 35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ФРИИ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 Азевич</dc:creator>
  <cp:lastModifiedBy>Леонид Касаткин</cp:lastModifiedBy>
  <cp:revision>61</cp:revision>
  <cp:lastPrinted>2016-11-19T08:24:04Z</cp:lastPrinted>
  <dcterms:created xsi:type="dcterms:W3CDTF">2016-01-29T11:01:41Z</dcterms:created>
  <dcterms:modified xsi:type="dcterms:W3CDTF">2016-11-27T17:23:18Z</dcterms:modified>
</cp:coreProperties>
</file>